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  <p:sldMasterId id="2147483661" r:id="rId2"/>
    <p:sldMasterId id="2147483674" r:id="rId3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97" d="101"/>
          <a:sy n="65" d="34"/>
        </p:scale>
        <p:origin x="109" y="97"/>
      </p:cViewPr>
      <p:guideLst>
        <p:guide pos="2856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theme" Target="theme/theme1.xml"/><Relationship Id="rId5" Type="http://schemas.openxmlformats.org/officeDocument/2006/relationships/theme" Target="theme/theme2.xml"/><Relationship Id="rId6" Type="http://schemas.openxmlformats.org/officeDocument/2006/relationships/theme" Target="theme/theme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2EA5935-2F25-4767-81ED-BDAD7E07FBA2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E1265EF-55E0-49C1-84CD-5800733A6354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6A546AA-94B3-4783-BBBF-D0BC17FC3D37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3E6E1810-DEC0-4088-B054-6C71D6206145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E03405B7-AF4B-4BAD-9429-33C776CE73B7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0FD0429E-3B05-48C2-9E28-C2DF532E911C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03C5E03E-5F34-442B-9741-3A5DA44F189E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BC54E441-5012-45FD-84B6-ACB3460B681E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A5B97F77-AD7B-4872-A6F9-49D8C3E95AF5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5A101407-9836-43F6-B897-85FB3430FA88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4B1F3A71-C72C-494C-B895-37CE2C8D4F8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EBF980BA-7097-44F3-8114-FA8ACFFB7365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9134D0BD-8283-4668-AB04-F89C2992F498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FD22891A-1144-4671-9A09-6402C7240B94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62E65851-D8BC-4E02-A19D-DE02437C0588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BA82AB90-BF6B-4E47-94BB-18B71D4C255A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46B9F890-31F8-4FFC-9AE4-AFE6DD8DFD6B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7F0E92C2-29A0-487F-9E11-FCE7CEBA9EFE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A9170592-68B6-45BC-91E7-A4DF8FB20D98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84A78F8B-62C6-43FC-8980-0E4A711191F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762AFB3D-ACA2-4618-9A61-158EEFFF00E3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70A1297C-5262-42AF-BB19-A0AB38B5BB4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0382922-8BF7-4AB8-810D-F06D31610B0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D89CFBD0-53AE-4C90-94A3-0610E9B17BB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3E07F29D-3285-4E56-9AB9-CA5DC16EFA9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072AFA4D-1FBC-435E-A448-BC93B0408A5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9CC6AE9B-D491-4F4A-8E8C-71558BABAC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5FF9FC58-8735-4EFD-81BF-BBBD23F9A9F0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E35E53CE-8484-4B58-BD69-4C093243DEAD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 bwMode="auto"/>
        <p:txBody>
          <a:bodyPr/>
          <a:p>
            <a:pPr>
              <a:defRPr/>
            </a:pPr>
            <a:fld id="{C69EC1AD-8601-4F67-8B11-DD459E38AC66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310148D-B1DB-403A-A0C3-B0153AA95382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162478B-A3ED-4A30-B421-CD4DAEA76F2A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AE164FC-8573-46CA-86EA-E70FA58BAA5C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A252D96-E03A-406E-AE7E-85DDA7479FAB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4EB2342-1763-4EF6-B9F3-1805B56AFB15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CECEF8E-3CE5-4DBF-801F-04796176FE1A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/Relationships>
</file>

<file path=ppt/slideMasters/_rels/slideMaster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 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155801F-FA46-4A4F-BA68-6D3E08F3E57F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 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F144350-89CD-4C5F-AB2B-A8FDC7AE5CAE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 bwMode="auto"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  <a:ea typeface="Arial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0D146416-DDC4-4BC9-836B-C1580A265442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 bwMode="auto"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4.jpg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5" name="Picture 3" descr="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26" name="Picture 4" descr=""/>
          <p:cNvPicPr/>
          <p:nvPr/>
        </p:nvPicPr>
        <p:blipFill>
          <a:blip r:embed="rId3"/>
          <a:stretch/>
        </p:blipFill>
        <p:spPr bwMode="auto">
          <a:xfrm>
            <a:off x="1116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27" name="TextBox 1"/>
          <p:cNvSpPr/>
          <p:nvPr/>
        </p:nvSpPr>
        <p:spPr bwMode="auto">
          <a:xfrm>
            <a:off x="867600" y="2072708"/>
            <a:ext cx="7487640" cy="143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Итоги работы Отдела по надзору за сооружением объектов использования атомной энергии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Центрального МТУ по надзору за ЯРБ Ростехнадзора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за I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II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 квартал 20</a:t>
            </a:r>
            <a:r>
              <a:rPr lang="en-US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24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года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46142405" name=""/>
          <p:cNvSpPr txBox="1"/>
          <p:nvPr/>
        </p:nvSpPr>
        <p:spPr bwMode="auto">
          <a:xfrm flipH="0" flipV="0">
            <a:off x="5379140" y="4566849"/>
            <a:ext cx="3336092" cy="244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767875429" name=""/>
          <p:cNvSpPr txBox="1"/>
          <p:nvPr/>
        </p:nvSpPr>
        <p:spPr bwMode="auto">
          <a:xfrm flipH="0" flipV="0">
            <a:off x="5274930" y="4566849"/>
            <a:ext cx="3379286" cy="10671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sz="1600" b="1">
                <a:latin typeface="Times New Roman"/>
                <a:cs typeface="Times New Roman"/>
              </a:rPr>
              <a:t>Додонов Михаил Николаевич</a:t>
            </a:r>
            <a:endParaRPr sz="1600" b="1">
              <a:latin typeface="Times New Roman"/>
              <a:cs typeface="Times New Roman"/>
            </a:endParaRPr>
          </a:p>
          <a:p>
            <a:pPr algn="r">
              <a:defRPr/>
            </a:pPr>
            <a:r>
              <a:rPr sz="1600" b="1">
                <a:latin typeface="Times New Roman"/>
                <a:cs typeface="Times New Roman"/>
              </a:rPr>
              <a:t>начальник ОНСОИАЭ </a:t>
            </a:r>
            <a:endParaRPr sz="1600" b="1">
              <a:latin typeface="Times New Roman"/>
              <a:cs typeface="Times New Roman"/>
            </a:endParaRPr>
          </a:p>
          <a:p>
            <a:pPr algn="r">
              <a:defRPr/>
            </a:pPr>
            <a:r>
              <a:rPr sz="1600" b="1">
                <a:latin typeface="Times New Roman"/>
                <a:cs typeface="Times New Roman"/>
              </a:rPr>
              <a:t>Центрального МТУ по надзору </a:t>
            </a:r>
            <a:br>
              <a:rPr sz="1600" b="1">
                <a:latin typeface="Times New Roman"/>
                <a:cs typeface="Times New Roman"/>
              </a:rPr>
            </a:br>
            <a:r>
              <a:rPr sz="1600" b="1">
                <a:latin typeface="Times New Roman"/>
                <a:cs typeface="Times New Roman"/>
              </a:rPr>
              <a:t>за ЯРБ Ростехнадзора</a:t>
            </a:r>
            <a:endParaRPr sz="16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8" name="Picture 4" descr="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29" name="TextBox 30"/>
          <p:cNvSpPr/>
          <p:nvPr/>
        </p:nvSpPr>
        <p:spPr bwMode="auto">
          <a:xfrm>
            <a:off x="50040" y="1367640"/>
            <a:ext cx="905076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Arial"/>
              </a:rPr>
              <a:t>Контрольно-надзорные мероприятия в рамках федерального государственного строительного надзора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/>
          </p:nvPr>
        </p:nvSpPr>
        <p:spPr bwMode="auto">
          <a:xfrm>
            <a:off x="0" y="1917000"/>
            <a:ext cx="8998920" cy="20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0000"/>
          </a:bodyPr>
          <a:p>
            <a:pPr indent="0" algn="just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II</a:t>
            </a: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I квартал 2024 года ОНСОИАЭ Центрального МТУ по надзору </a:t>
            </a:r>
            <a:br>
              <a:rPr sz="2400"/>
            </a:br>
            <a:r>
              <a:rPr lang="ru-RU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 ЯРБ Ростехнадзора в рамках федерального государственного строительного надзора проведено:</a:t>
            </a: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150000"/>
              </a:lnSpc>
              <a:spcBef>
                <a:spcPts val="879"/>
              </a:spcBef>
              <a:buNone/>
              <a:tabLst>
                <a:tab pos="0" algn="l"/>
              </a:tabLst>
              <a:defRPr/>
            </a:pP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Прямоугольник 136"/>
          <p:cNvSpPr/>
          <p:nvPr/>
        </p:nvSpPr>
        <p:spPr bwMode="auto">
          <a:xfrm>
            <a:off x="900000" y="4140000"/>
            <a:ext cx="7379280" cy="56268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19 выездных проверок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Прямоугольник 775919117"/>
          <p:cNvSpPr/>
          <p:nvPr/>
        </p:nvSpPr>
        <p:spPr bwMode="auto">
          <a:xfrm>
            <a:off x="227520" y="5102640"/>
            <a:ext cx="3940200" cy="133416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11 выездных проверок </a:t>
            </a:r>
            <a:br>
              <a:rPr sz="2000"/>
            </a:b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 программе проведения проверок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3" name="Прямоугольник 1461196885"/>
          <p:cNvSpPr/>
          <p:nvPr/>
        </p:nvSpPr>
        <p:spPr bwMode="auto">
          <a:xfrm>
            <a:off x="4870080" y="5102640"/>
            <a:ext cx="3940200" cy="133416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pPr algn="ctr">
              <a:lnSpc>
                <a:spcPct val="150000"/>
              </a:lnSpc>
              <a:spcBef>
                <a:spcPts val="879"/>
              </a:spcBef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8 выездных проверок </a:t>
            </a:r>
            <a:br>
              <a:rPr sz="2000"/>
            </a:br>
            <a:r>
              <a:rPr lang="ru-RU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 истечению срока исполнения предписания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4" name="Picture 1" descr="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52958934" name="Таблица 196"/>
          <p:cNvGraphicFramePr>
            <a:graphicFrameLocks xmlns:a="http://schemas.openxmlformats.org/drawingml/2006/main"/>
          </p:cNvGraphicFramePr>
          <p:nvPr/>
        </p:nvGraphicFramePr>
        <p:xfrm>
          <a:off x="154440" y="3281869"/>
          <a:ext cx="8841960" cy="3392830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8834760"/>
              </a:tblGrid>
              <a:tr h="846408">
                <a:tc>
                  <a:txBody>
                    <a:bodyPr/>
                    <a:p>
                      <a:pPr>
                        <a:defRPr/>
                      </a:pPr>
                      <a:r>
                        <a:rPr sz="2200" b="0">
                          <a:latin typeface="Times New Roman"/>
                          <a:ea typeface="Calibri"/>
                          <a:cs typeface="Times New Roman"/>
                        </a:rPr>
                        <a:t>Выявлено </a:t>
                      </a:r>
                      <a:r>
                        <a:rPr sz="2200" b="1">
                          <a:latin typeface="Times New Roman"/>
                          <a:ea typeface="Calibri"/>
                          <a:cs typeface="Times New Roman"/>
                        </a:rPr>
                        <a:t>28 нарушений</a:t>
                      </a:r>
                      <a:r>
                        <a:rPr sz="2200">
                          <a:latin typeface="Times New Roman"/>
                          <a:ea typeface="Calibri"/>
                          <a:cs typeface="Times New Roman"/>
                        </a:rPr>
                        <a:t> действующего законодательства в градостроительной деятельности,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846408">
                <a:tc>
                  <a:txBody>
                    <a:bodyPr/>
                    <a:p>
                      <a:pPr>
                        <a:defRPr/>
                      </a:pPr>
                      <a:r>
                        <a:rPr sz="2200">
                          <a:latin typeface="Times New Roman"/>
                          <a:ea typeface="Calibri"/>
                          <a:cs typeface="Times New Roman"/>
                        </a:rPr>
                        <a:t>в том числе </a:t>
                      </a:r>
                      <a:r>
                        <a:rPr sz="2200" b="1">
                          <a:latin typeface="Times New Roman"/>
                          <a:ea typeface="Calibri"/>
                          <a:cs typeface="Times New Roman"/>
                        </a:rPr>
                        <a:t>неисполнение </a:t>
                      </a:r>
                      <a:r>
                        <a:rPr sz="22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sz="2200" b="1">
                          <a:latin typeface="Times New Roman"/>
                          <a:ea typeface="Calibri"/>
                          <a:cs typeface="Times New Roman"/>
                        </a:rPr>
                        <a:t> предписания</a:t>
                      </a:r>
                      <a:r>
                        <a:rPr sz="2200">
                          <a:latin typeface="Times New Roman"/>
                          <a:ea typeface="Calibri"/>
                          <a:cs typeface="Times New Roman"/>
                        </a:rPr>
                        <a:t> в установленный срок.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846408">
                <a:tc>
                  <a:txBody>
                    <a:bodyPr/>
                    <a:p>
                      <a:pPr>
                        <a:defRPr/>
                      </a:pPr>
                      <a:r>
                        <a:rPr sz="22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Выдано </a:t>
                      </a:r>
                      <a:r>
                        <a:rPr sz="2200" b="1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 </a:t>
                      </a:r>
                      <a:r>
                        <a:rPr sz="2200" b="1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предписаний</a:t>
                      </a:r>
                      <a:r>
                        <a:rPr sz="22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 об устранении выявленных нарушений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</a:tbl>
          </a:graphicData>
        </a:graphic>
      </p:graphicFrame>
      <p:sp>
        <p:nvSpPr>
          <p:cNvPr id="129120120" name="PlaceHolder 1"/>
          <p:cNvSpPr>
            <a:spLocks noGrp="1"/>
          </p:cNvSpPr>
          <p:nvPr/>
        </p:nvSpPr>
        <p:spPr bwMode="auto">
          <a:xfrm>
            <a:off x="75959" y="1176988"/>
            <a:ext cx="8998920" cy="2041920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t" anchorCtr="0" forceAA="0" upright="0" compatLnSpc="0">
            <a:normAutofit/>
          </a:bodyPr>
          <a:lstStyle/>
          <a:p>
            <a:pPr indent="0" algn="just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algn="ctr">
              <a:defRPr/>
            </a:pP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 ходе проведения контрольно-надзорных мероприятий </a:t>
            </a:r>
            <a:b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Ш квартале 2024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года</a:t>
            </a:r>
            <a:endParaRPr sz="2400" b="1">
              <a:latin typeface="Times New Roman"/>
              <a:cs typeface="Times New Roman"/>
            </a:endParaRPr>
          </a:p>
          <a:p>
            <a:pPr indent="0" algn="ctr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53288561" name="Picture 1" descr=""/>
          <p:cNvPicPr/>
          <p:nvPr/>
        </p:nvPicPr>
        <p:blipFill>
          <a:blip r:embed="rId2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751654353" name="Таблица 196"/>
          <p:cNvGraphicFramePr>
            <a:graphicFrameLocks xmlns:a="http://schemas.openxmlformats.org/drawingml/2006/main"/>
          </p:cNvGraphicFramePr>
          <p:nvPr/>
        </p:nvGraphicFramePr>
        <p:xfrm>
          <a:off x="154440" y="3429000"/>
          <a:ext cx="8841960" cy="2380626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8834760"/>
              </a:tblGrid>
              <a:tr h="836226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Объявлено </a:t>
                      </a:r>
                      <a:r>
                        <a:rPr sz="1800" b="1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 предостережения</a:t>
                      </a: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 о недопустимости нарушения обязательных требований в отношении: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700973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ФГАУ «НМИЦ Нейрохирургии им. ак. Н.Н. Бурденко</a:t>
                      </a: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»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836226">
                <a:tc>
                  <a:txBody>
                    <a:bodyPr/>
                    <a:p>
                      <a:pPr>
                        <a:defRPr/>
                      </a:pPr>
                      <a:r>
                        <a:rPr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ФГБУ «НМИЦ ССХ им. А.Н. Бакулева» Минздрава России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169091361" name="PlaceHolder 1"/>
          <p:cNvSpPr>
            <a:spLocks noGrp="1"/>
          </p:cNvSpPr>
          <p:nvPr/>
        </p:nvSpPr>
        <p:spPr bwMode="auto">
          <a:xfrm flipH="0" flipV="0">
            <a:off x="75959" y="1176988"/>
            <a:ext cx="8998920" cy="2042108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t" anchorCtr="0" forceAA="0" upright="0" compatLnSpc="0">
            <a:normAutofit/>
          </a:bodyPr>
          <a:lstStyle/>
          <a:p>
            <a:pPr indent="0" algn="just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algn="ctr">
              <a:defRPr/>
            </a:pP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 ходе проведения контрольно-надзорных мероприятий </a:t>
            </a:r>
            <a:b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Ш квартале 2024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года</a:t>
            </a:r>
            <a:endParaRPr sz="2400" b="1">
              <a:latin typeface="Times New Roman"/>
              <a:cs typeface="Times New Roman"/>
            </a:endParaRPr>
          </a:p>
          <a:p>
            <a:pPr indent="0" algn="ctr">
              <a:lnSpc>
                <a:spcPct val="150000"/>
              </a:lnSpc>
              <a:spcBef>
                <a:spcPts val="878"/>
              </a:spcBef>
              <a:buNone/>
              <a:tabLst>
                <a:tab pos="0" algn="l"/>
              </a:tabLst>
              <a:defRPr/>
            </a:pP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0" name="Picture 3" descr="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41" name="Picture 4" descr=""/>
          <p:cNvPicPr/>
          <p:nvPr/>
        </p:nvPicPr>
        <p:blipFill>
          <a:blip r:embed="rId3"/>
          <a:stretch/>
        </p:blipFill>
        <p:spPr bwMode="auto">
          <a:xfrm>
            <a:off x="1440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42" name="PlaceHolder 1"/>
          <p:cNvSpPr>
            <a:spLocks noGrp="1"/>
          </p:cNvSpPr>
          <p:nvPr>
            <p:ph/>
          </p:nvPr>
        </p:nvSpPr>
        <p:spPr bwMode="auto">
          <a:xfrm>
            <a:off x="457200" y="1556640"/>
            <a:ext cx="8541720" cy="456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1000"/>
          </a:bodyPr>
          <a:p>
            <a:pPr marL="334439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chemeClr val="dk1"/>
                </a:solidFill>
                <a:latin typeface="Times New Roman"/>
              </a:rPr>
              <a:t>Характерные нарушения, выявленные в ходе проверок: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-315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 </a:t>
            </a: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строительные работы проводятся с нарушением техники безопасности при строительстве;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-315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/>
              <a:buChar char=""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работы проводятся с нарушением требований утвержденной </a:t>
            </a:r>
            <a:br>
              <a:rPr sz="2000"/>
            </a:b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в установленном порядке проектной документации, а также требований технических регламентов.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Причинами выявленных нарушений являлись, в основном, неисполнение должностными лицами своих служебных обязанностей и ослабление контроля </a:t>
            </a:r>
            <a:br>
              <a:rPr lang="ru-RU" sz="2000" b="0" strike="noStrike" spc="-1">
                <a:solidFill>
                  <a:schemeClr val="dk1"/>
                </a:solidFill>
                <a:latin typeface="Times New Roman"/>
              </a:rPr>
            </a:b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со стороны руководства организаций и лиц, осуществляющих строительный контроль.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15720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chemeClr val="dk1"/>
                </a:solidFill>
                <a:latin typeface="Times New Roman"/>
              </a:rPr>
              <a:t>По итогам контрольно-надзорных мероприятий (федеральный государственный строительный надзор) составлялись акты о проведенных проверках и протоколы осмотра территорий, помещений (отсеков), производственных и иных объектов, продукции (товаров) и иных предметов, возбуждены дела по административным правонарушениям в отношении должностных и юридических лиц.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334439" indent="0" algn="just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/>
            </a:pP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ldNum" idx="10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3E147D66-4832-4EF8-9008-021858014D34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4" name="Picture 3" descr="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45" name="Picture 4" descr=""/>
          <p:cNvPicPr/>
          <p:nvPr/>
        </p:nvPicPr>
        <p:blipFill>
          <a:blip r:embed="rId3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146" name="Picture 4" descr=""/>
          <p:cNvPicPr/>
          <p:nvPr/>
        </p:nvPicPr>
        <p:blipFill>
          <a:blip r:embed="rId4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47" name="PlaceHolder 1"/>
          <p:cNvSpPr>
            <a:spLocks noGrp="1"/>
          </p:cNvSpPr>
          <p:nvPr>
            <p:ph/>
          </p:nvPr>
        </p:nvSpPr>
        <p:spPr bwMode="auto">
          <a:xfrm flipH="0" flipV="0">
            <a:off x="-33779" y="1516944"/>
            <a:ext cx="9142920" cy="1446388"/>
          </a:xfrm>
          <a:prstGeom prst="rect">
            <a:avLst/>
          </a:prstGeom>
          <a:noFill/>
          <a:ln w="0">
            <a:noFill/>
          </a:ln>
        </p:spPr>
        <p:txBody>
          <a:bodyPr vertOverflow="overflow" horzOverflow="overflow" vert="horz" wrap="square" lIns="90000" tIns="45000" rIns="90000" bIns="45000" numCol="1" spcCol="0" rtlCol="0" fromWordArt="0" anchor="ctr" anchorCtr="0" forceAA="0" upright="0" compatLnSpc="0">
            <a:normAutofit fontScale="55000" lnSpcReduction="9000"/>
          </a:bodyPr>
          <a:p>
            <a:pPr marL="335880" indent="0" algn="ctr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 III квартале 2024 года возбуждено 20 административных дел  </a:t>
            </a:r>
            <a:b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</a:br>
            <a:r>
              <a:rPr lang="ru-RU" sz="3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 отношении </a:t>
            </a:r>
            <a:r>
              <a:rPr lang="ru-RU" sz="3600" b="1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юридических и должностных лиц</a:t>
            </a:r>
            <a:endParaRPr sz="3600" b="0" strike="noStrike" spc="-1">
              <a:solidFill>
                <a:srgbClr val="000000"/>
              </a:solidFill>
              <a:latin typeface="Calibri"/>
            </a:endParaRPr>
          </a:p>
          <a:p>
            <a:pPr marL="335880" indent="0" algn="just">
              <a:lnSpc>
                <a:spcPct val="15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8" name="Таблица 196"/>
          <p:cNvGraphicFramePr>
            <a:graphicFrameLocks xmlns:a="http://schemas.openxmlformats.org/drawingml/2006/main"/>
          </p:cNvGraphicFramePr>
          <p:nvPr/>
        </p:nvGraphicFramePr>
        <p:xfrm>
          <a:off x="116699" y="2727396"/>
          <a:ext cx="8841960" cy="1924200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8834760"/>
              </a:tblGrid>
              <a:tr h="574983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 ч. 1 ст. 9.4 КоАП РФ</a:t>
                      </a:r>
                      <a:endParaRPr lang="ru-RU" sz="1800" b="1" strike="noStrike" spc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000" marR="3600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5983B0"/>
                    </a:solidFill>
                  </a:tcPr>
                </a:tc>
              </a:tr>
              <a:tr h="549406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АО «РТЗ»; ФГБУ НИЦ «Курчатовский институт»;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marL="36000" marR="3600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ООО «Каскад-Энерго»; ООО «ИРиС»; ООО «Балтинжиниринг»;</a:t>
                      </a:r>
                      <a:endParaRPr sz="1800" b="0" strike="noStrike" spc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6000" marR="3600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>
                        <a:defRPr/>
                      </a:pPr>
                      <a:r>
                        <a:rPr>
                          <a:latin typeface="Times New Roman"/>
                          <a:cs typeface="Times New Roman"/>
                        </a:rPr>
                        <a:t>ООО 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</a:t>
                      </a:r>
                      <a:r>
                        <a:rPr>
                          <a:latin typeface="Times New Roman"/>
                          <a:cs typeface="Times New Roman"/>
                        </a:rPr>
                        <a:t>Спецтехкомплект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</a:t>
                      </a:r>
                      <a:r>
                        <a:rPr>
                          <a:latin typeface="Times New Roman"/>
                          <a:cs typeface="Times New Roman"/>
                        </a:rPr>
                        <a:t>; ФГБУ 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</a:t>
                      </a:r>
                      <a:r>
                        <a:rPr>
                          <a:latin typeface="Times New Roman"/>
                          <a:cs typeface="Times New Roman"/>
                        </a:rPr>
                        <a:t>УЗС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»;</a:t>
                      </a:r>
                      <a:r>
                        <a:rPr>
                          <a:latin typeface="Times New Roman"/>
                          <a:cs typeface="Times New Roman"/>
                        </a:rPr>
                        <a:t> НИЦ 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«Курчатовский институт - ИФВЭ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</a:t>
                      </a:r>
                      <a:endParaRPr>
                        <a:latin typeface="Times New Roman"/>
                        <a:cs typeface="Times New Roman"/>
                      </a:endParaRPr>
                    </a:p>
                  </a:txBody>
                  <a:tcPr marL="36000" marR="3600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574983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ООО 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«Теинстройпроект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»; ООО 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«МСУ-1</a:t>
                      </a: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».</a:t>
                      </a:r>
                      <a:endParaRPr sz="18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6000" marR="3600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150" name="PlaceHolder 2"/>
          <p:cNvSpPr>
            <a:spLocks noGrp="1"/>
          </p:cNvSpPr>
          <p:nvPr>
            <p:ph type="sldNum" idx="11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A9EC2396-7D3F-43B6-A26C-9AEDB3C0FC2D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75760648" name="Picture 3" descr="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553213038" name="Picture 4" descr=""/>
          <p:cNvPicPr/>
          <p:nvPr/>
        </p:nvPicPr>
        <p:blipFill>
          <a:blip r:embed="rId3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282949545" name="Picture 4" descr=""/>
          <p:cNvPicPr/>
          <p:nvPr/>
        </p:nvPicPr>
        <p:blipFill>
          <a:blip r:embed="rId4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95665079" name="Таблица 196"/>
          <p:cNvGraphicFramePr>
            <a:graphicFrameLocks xmlns:a="http://schemas.openxmlformats.org/drawingml/2006/main"/>
          </p:cNvGraphicFramePr>
          <p:nvPr/>
        </p:nvGraphicFramePr>
        <p:xfrm>
          <a:off x="116699" y="1791966"/>
          <a:ext cx="8841960" cy="1924200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8834760"/>
              </a:tblGrid>
              <a:tr h="817200">
                <a:tc>
                  <a:txBody>
                    <a:bodyPr/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r>
                        <a:rPr lang="ru-RU" sz="2000" b="0" strike="noStrike" spc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Административные дела </a:t>
                      </a:r>
                      <a:r>
                        <a:rPr lang="ru-RU" sz="2000" b="1" strike="noStrike" spc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по ст. 19.7 КоАП РФ</a:t>
                      </a:r>
                      <a:r>
                        <a:rPr lang="ru-RU" sz="2000" b="0" strike="noStrike" spc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 направлены </a:t>
                      </a:r>
                      <a:br>
                        <a:rPr lang="ru-RU" sz="2000" b="0" strike="noStrike" spc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ru-RU" sz="2000" b="0" strike="noStrike" spc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по подведомственности мировому судье</a:t>
                      </a:r>
                      <a:endParaRPr sz="2000" b="0" strike="noStrike" spc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900000">
                <a:tc>
                  <a:txBody>
                    <a:bodyPr/>
                    <a:p>
                      <a:pPr>
                        <a:defRPr/>
                      </a:pPr>
                      <a:r>
                        <a:rPr sz="2000">
                          <a:latin typeface="Times New Roman"/>
                          <a:cs typeface="Times New Roman"/>
                        </a:rPr>
                        <a:t>В отношении юридического и должностного лица </a:t>
                      </a:r>
                      <a:r>
                        <a:rPr sz="2000" b="1">
                          <a:latin typeface="Times New Roman"/>
                          <a:cs typeface="Times New Roman"/>
                        </a:rPr>
                        <a:t>ФГБУ </a:t>
                      </a:r>
                      <a:r>
                        <a:rPr lang="ru-RU" sz="20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«</a:t>
                      </a:r>
                      <a:r>
                        <a:rPr sz="2000" b="1">
                          <a:latin typeface="Times New Roman"/>
                          <a:cs typeface="Times New Roman"/>
                        </a:rPr>
                        <a:t>НМИЦ Хирургии им. А.В. Вишневского</a:t>
                      </a:r>
                      <a:r>
                        <a:rPr lang="ru-RU" sz="20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Times New Roman"/>
                        </a:rPr>
                        <a:t>»</a:t>
                      </a:r>
                      <a:r>
                        <a:rPr sz="2000" b="1">
                          <a:latin typeface="Times New Roman"/>
                          <a:cs typeface="Times New Roman"/>
                        </a:rPr>
                        <a:t> Минздрава России</a:t>
                      </a:r>
                      <a:endParaRPr sz="2000" b="1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686644">
                <a:tc>
                  <a:txBody>
                    <a:bodyPr/>
                    <a:p>
                      <a:pPr>
                        <a:defRPr/>
                      </a:pPr>
                      <a:r>
                        <a:rPr sz="2000" b="1">
                          <a:latin typeface="Times New Roman"/>
                          <a:ea typeface="Times New Roman"/>
                          <a:cs typeface="Times New Roman"/>
                        </a:rPr>
                        <a:t>Вынесены решения суда</a:t>
                      </a:r>
                      <a:r>
                        <a:rPr sz="2000" b="1">
                          <a:latin typeface="Times New Roman"/>
                          <a:cs typeface="Times New Roman"/>
                        </a:rPr>
                        <a:t>:  </a:t>
                      </a:r>
                      <a:endParaRPr sz="2000" b="1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B4C7DC"/>
                    </a:solidFill>
                  </a:tcPr>
                </a:tc>
              </a:tr>
              <a:tr h="686644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20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отношении юридического лица назначена мера наказания в виде </a:t>
                      </a:r>
                      <a:r>
                        <a:rPr lang="en-US" sz="20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предупреждения;</a:t>
                      </a:r>
                      <a:endParaRPr sz="2000" b="1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686644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20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отношении должностного лица назначен </a:t>
                      </a:r>
                      <a:r>
                        <a:rPr lang="en-US" sz="20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штраф.</a:t>
                      </a:r>
                      <a:endParaRPr sz="2000" b="1">
                        <a:latin typeface="Times New Roman"/>
                        <a:cs typeface="Times New Roman"/>
                      </a:endParaRPr>
                    </a:p>
                  </a:txBody>
                  <a:tcPr marL="36000" marR="36000" marT="45720" marB="45720" anchor="t">
                    <a:lnL w="7200" algn="ctr">
                      <a:solidFill>
                        <a:srgbClr val="FFFFFF"/>
                      </a:solidFill>
                    </a:lnL>
                    <a:lnR w="7200" algn="ctr">
                      <a:solidFill>
                        <a:srgbClr val="FFFFFF"/>
                      </a:solidFill>
                    </a:lnR>
                    <a:lnT w="7200" algn="ctr">
                      <a:solidFill>
                        <a:srgbClr val="FFFFFF"/>
                      </a:solidFill>
                    </a:lnT>
                    <a:lnB w="7200" algn="ctr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606127676" name="PlaceHolder 2"/>
          <p:cNvSpPr>
            <a:spLocks noGrp="1"/>
          </p:cNvSpPr>
          <p:nvPr>
            <p:ph type="sldNum" idx="11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47334A45-5754-B510-015D-0E7BF95428F2}" type="slidenum">
              <a:rPr lang="ru-RU" sz="1200" b="0" strike="noStrike" spc="0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0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1" name="Рисунок 3" descr=""/>
          <p:cNvPicPr/>
          <p:nvPr/>
        </p:nvPicPr>
        <p:blipFill>
          <a:blip r:embed="rId2"/>
          <a:stretch/>
        </p:blipFill>
        <p:spPr bwMode="auto">
          <a:xfrm>
            <a:off x="15120" y="2205000"/>
            <a:ext cx="4411440" cy="3867480"/>
          </a:xfrm>
          <a:prstGeom prst="rect">
            <a:avLst/>
          </a:prstGeom>
          <a:ln w="0">
            <a:noFill/>
          </a:ln>
        </p:spPr>
      </p:pic>
      <p:grpSp>
        <p:nvGrpSpPr>
          <p:cNvPr id="152" name="Объект 15"/>
          <p:cNvGrpSpPr/>
          <p:nvPr/>
        </p:nvGrpSpPr>
        <p:grpSpPr bwMode="auto">
          <a:xfrm flipH="0" flipV="0">
            <a:off x="4078324" y="1366200"/>
            <a:ext cx="4949510" cy="4436992"/>
            <a:chOff x="0" y="0"/>
            <a:chExt cx="4949510" cy="4436992"/>
          </a:xfrm>
        </p:grpSpPr>
        <p:sp>
          <p:nvSpPr>
            <p:cNvPr id="154" name="Скругленный прямоугольник 201"/>
            <p:cNvSpPr/>
            <p:nvPr/>
          </p:nvSpPr>
          <p:spPr bwMode="auto">
            <a:xfrm flipH="0" flipV="0">
              <a:off x="0" y="0"/>
              <a:ext cx="4949510" cy="102386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49678" tIns="49678" rIns="49678" bIns="49678" numCol="1" spcCol="1440" anchor="ctr">
              <a:noAutofit/>
            </a:bodyPr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br>
                <a:rPr sz="1800"/>
              </a:br>
              <a:r>
                <a:rPr lang="ru-RU" sz="1800" b="0" strike="noStrike" spc="0">
                  <a:solidFill>
                    <a:schemeClr val="lt1"/>
                  </a:solidFill>
                  <a:latin typeface="Times New Roman"/>
                  <a:ea typeface="Arial"/>
                </a:rPr>
                <a:t>Вы</a:t>
              </a:r>
              <a:r>
                <a:rPr lang="ru-RU" sz="1800" b="0" strike="noStrike" spc="0">
                  <a:solidFill>
                    <a:schemeClr val="lt1"/>
                  </a:solidFill>
                  <a:latin typeface="Times New Roman"/>
                  <a:ea typeface="Arial"/>
                </a:rPr>
                <a:t>несено </a:t>
              </a:r>
              <a:r>
                <a:rPr lang="ru-RU" sz="1800" b="1" strike="noStrike" spc="0">
                  <a:solidFill>
                    <a:schemeClr val="lt1"/>
                  </a:solidFill>
                  <a:latin typeface="Times New Roman"/>
                  <a:ea typeface="Arial"/>
                </a:rPr>
                <a:t>18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 постановлений</a:t>
              </a: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 </a:t>
              </a:r>
              <a:b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о назначении административного наказания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6" name="Скругленный прямоугольник 203"/>
            <p:cNvSpPr/>
            <p:nvPr/>
          </p:nvSpPr>
          <p:spPr bwMode="auto">
            <a:xfrm flipH="0" flipV="0">
              <a:off x="0" y="3595840"/>
              <a:ext cx="4949510" cy="84115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49678" tIns="49678" rIns="49678" bIns="49678" numCol="1" spcCol="1440" anchor="ctr">
              <a:noAutofit/>
            </a:bodyPr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br>
                <a:rPr sz="1800"/>
              </a:br>
              <a:r>
                <a:rPr lang="ru-RU" sz="1800" b="0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Наложено штрафов на сумму </a:t>
              </a:r>
              <a:r>
                <a:rPr lang="ru-RU" sz="1800" b="1" strike="noStrike" spc="-1">
                  <a:solidFill>
                    <a:schemeClr val="lt1"/>
                  </a:solidFill>
                  <a:latin typeface="Times New Roman"/>
                  <a:ea typeface="Arial"/>
                </a:rPr>
                <a:t>725 тыс. руб.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>
                <a:lnSpc>
                  <a:spcPct val="90000"/>
                </a:lnSpc>
                <a:spcAft>
                  <a:spcPts val="456"/>
                </a:spcAft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</p:grpSp>
      <p:pic>
        <p:nvPicPr>
          <p:cNvPr id="158" name="Picture 3" descr=""/>
          <p:cNvPicPr/>
          <p:nvPr/>
        </p:nvPicPr>
        <p:blipFill>
          <a:blip r:embed="rId3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59" name="Picture 4" descr=""/>
          <p:cNvPicPr/>
          <p:nvPr/>
        </p:nvPicPr>
        <p:blipFill>
          <a:blip r:embed="rId4"/>
          <a:stretch/>
        </p:blipFill>
        <p:spPr bwMode="auto">
          <a:xfrm>
            <a:off x="0" y="0"/>
            <a:ext cx="9154080" cy="716040"/>
          </a:xfrm>
          <a:prstGeom prst="rect">
            <a:avLst/>
          </a:prstGeom>
          <a:ln w="0">
            <a:noFill/>
          </a:ln>
        </p:spPr>
      </p:pic>
      <p:pic>
        <p:nvPicPr>
          <p:cNvPr id="160" name="Picture 4" descr=""/>
          <p:cNvPicPr/>
          <p:nvPr/>
        </p:nvPicPr>
        <p:blipFill>
          <a:blip r:embed="rId5"/>
          <a:stretch/>
        </p:blipFill>
        <p:spPr bwMode="auto">
          <a:xfrm>
            <a:off x="-972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61" name="PlaceHolder 1"/>
          <p:cNvSpPr>
            <a:spLocks noGrp="1"/>
          </p:cNvSpPr>
          <p:nvPr>
            <p:ph type="sldNum" idx="12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59EE9EE3-BA24-42A5-8E08-4E16F094A26C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779221724" name="Скругленный прямоугольник 201"/>
          <p:cNvSpPr/>
          <p:nvPr/>
        </p:nvSpPr>
        <p:spPr bwMode="auto">
          <a:xfrm flipH="0" flipV="0">
            <a:off x="4078324" y="2478264"/>
            <a:ext cx="4949510" cy="950734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rgbClr val="FFFFFF"/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9677" tIns="49677" rIns="49677" bIns="49677" numCol="1" spcCol="1440" anchor="ctr">
            <a:noAutofit/>
          </a:bodyPr>
          <a:p>
            <a:pPr>
              <a:lnSpc>
                <a:spcPct val="90000"/>
              </a:lnSpc>
              <a:spcAft>
                <a:spcPts val="455"/>
              </a:spcAft>
              <a:defRPr/>
            </a:pPr>
            <a:br>
              <a:rPr lang="ru-RU" sz="1800" b="1" i="0" u="none" strike="noStrike" cap="none" spc="0">
                <a:solidFill>
                  <a:schemeClr val="lt1"/>
                </a:solidFill>
                <a:latin typeface="Times New Roman"/>
                <a:ea typeface="Arial"/>
                <a:cs typeface="Times New Roman"/>
              </a:rPr>
            </a:br>
            <a:endParaRPr lang="ru-RU" sz="1800" b="1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5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административных наказаний</a:t>
            </a: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Arial"/>
                <a:cs typeface="Times New Roman"/>
              </a:rPr>
              <a:t>в виде штрафа:</a:t>
            </a:r>
            <a:endParaRPr lang="ru-RU"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4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в отношении юридических лиц;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1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в отношении должностного лица.</a:t>
            </a:r>
            <a:endParaRPr lang="ru-RU" sz="1800" b="0" i="0" u="none" strike="noStrike" cap="none" spc="0">
              <a:solidFill>
                <a:schemeClr val="lt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sz="1800" b="0" strike="noStrike" spc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15722211" name="Скругленный прямоугольник 201"/>
          <p:cNvSpPr/>
          <p:nvPr/>
        </p:nvSpPr>
        <p:spPr bwMode="auto">
          <a:xfrm flipH="0" flipV="0">
            <a:off x="4078324" y="3527776"/>
            <a:ext cx="4949510" cy="1358193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rgbClr val="FFFFFF"/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49677" tIns="49677" rIns="49677" bIns="49677" numCol="1" spcCol="1440" anchor="ctr">
            <a:noAutofit/>
          </a:bodyPr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en-US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lt1"/>
                </a:solidFill>
                <a:latin typeface="Times New Roman"/>
                <a:ea typeface="Arial"/>
                <a:cs typeface="Times New Roman"/>
              </a:rPr>
              <a:t>13 </a:t>
            </a:r>
            <a:r>
              <a:rPr lang="ru-RU" sz="1800" b="0" i="0" u="none" strike="noStrike" cap="none" spc="0">
                <a:solidFill>
                  <a:schemeClr val="lt1"/>
                </a:solidFill>
                <a:latin typeface="Times New Roman"/>
                <a:ea typeface="Arial"/>
                <a:cs typeface="Times New Roman"/>
              </a:rPr>
              <a:t>административных наказаний в виде предупреждения</a:t>
            </a:r>
            <a:endParaRPr lang="ru-RU" sz="1800" b="0" i="0" u="none" strike="noStrike" cap="none" spc="0">
              <a:solidFill>
                <a:schemeClr val="lt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5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в отношении юридических лиц;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8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Times New Roman"/>
                <a:ea typeface="Open Sans"/>
                <a:cs typeface="Times New Roman"/>
              </a:rPr>
              <a:t> в отношении должностных лиц.</a:t>
            </a:r>
            <a:endParaRPr sz="1800" b="0" i="0" u="none" strike="noStrike" cap="none" spc="0">
              <a:solidFill>
                <a:schemeClr val="lt1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Aft>
                <a:spcPts val="455"/>
              </a:spcAft>
              <a:defRPr/>
            </a:pPr>
            <a:endParaRPr lang="ru-RU" sz="1800" b="0" strike="noStrike" spc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2" name="Picture 3" descr=""/>
          <p:cNvPicPr/>
          <p:nvPr/>
        </p:nvPicPr>
        <p:blipFill>
          <a:blip r:embed="rId2"/>
          <a:stretch/>
        </p:blipFill>
        <p:spPr bwMode="auto">
          <a:xfrm>
            <a:off x="0" y="6293160"/>
            <a:ext cx="9142560" cy="563400"/>
          </a:xfrm>
          <a:prstGeom prst="rect">
            <a:avLst/>
          </a:prstGeom>
          <a:ln w="0">
            <a:noFill/>
          </a:ln>
        </p:spPr>
      </p:pic>
      <p:pic>
        <p:nvPicPr>
          <p:cNvPr id="163" name="Picture 4" descr=""/>
          <p:cNvPicPr/>
          <p:nvPr/>
        </p:nvPicPr>
        <p:blipFill>
          <a:blip r:embed="rId3"/>
          <a:stretch/>
        </p:blipFill>
        <p:spPr bwMode="auto">
          <a:xfrm>
            <a:off x="8280" y="0"/>
            <a:ext cx="9134280" cy="1366200"/>
          </a:xfrm>
          <a:prstGeom prst="rect">
            <a:avLst/>
          </a:prstGeom>
          <a:ln w="0">
            <a:noFill/>
          </a:ln>
        </p:spPr>
      </p:pic>
      <p:sp>
        <p:nvSpPr>
          <p:cNvPr id="164" name="TextBox 1"/>
          <p:cNvSpPr/>
          <p:nvPr/>
        </p:nvSpPr>
        <p:spPr bwMode="auto">
          <a:xfrm>
            <a:off x="611640" y="1973520"/>
            <a:ext cx="791928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  <a:defRPr/>
            </a:pPr>
            <a:r>
              <a:rPr lang="ru-RU" sz="3000" b="1" strike="noStrike" spc="-1">
                <a:solidFill>
                  <a:schemeClr val="dk1"/>
                </a:solidFill>
                <a:latin typeface="Times New Roman"/>
                <a:ea typeface="Arial"/>
              </a:rPr>
              <a:t>Спасибо за внимание !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65" name="Picture 2" descr="C:\Users\oplspa\Desktop\ujz3exjx.png"/>
          <p:cNvPicPr/>
          <p:nvPr/>
        </p:nvPicPr>
        <p:blipFill>
          <a:blip r:embed="rId4"/>
          <a:stretch/>
        </p:blipFill>
        <p:spPr bwMode="auto">
          <a:xfrm>
            <a:off x="2229480" y="2565000"/>
            <a:ext cx="4683240" cy="3139920"/>
          </a:xfrm>
          <a:prstGeom prst="rect">
            <a:avLst/>
          </a:prstGeom>
          <a:ln w="0">
            <a:noFill/>
          </a:ln>
        </p:spPr>
      </p:pic>
      <p:sp>
        <p:nvSpPr>
          <p:cNvPr id="166" name="PlaceHolder 1"/>
          <p:cNvSpPr>
            <a:spLocks noGrp="1"/>
          </p:cNvSpPr>
          <p:nvPr>
            <p:ph type="sldNum" idx="13"/>
          </p:nvPr>
        </p:nvSpPr>
        <p:spPr bwMode="auto"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3804BD8F-7304-42EE-A365-7180892043FC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Arial"/>
              </a:rPr>
              <a:t/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ONLYOFFICE/7.3.3.50</Application>
  <DocSecurity>0</DocSecurity>
  <PresentationFormat/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Theme 1</vt:lpstr>
      <vt:lpstr>Theme 2</vt:lpstr>
      <vt:lpstr>Theme 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>ru-RU</dc:language>
  <cp:lastModifiedBy/>
  <cp:revision>451</cp:revision>
  <dcterms:created xsi:type="dcterms:W3CDTF">2015-09-22T06:41:40Z</dcterms:created>
  <dcterms:modified xsi:type="dcterms:W3CDTF">2024-10-11T11:14:51Z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23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